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2" r:id="rId3"/>
  </p:sldMasterIdLst>
  <p:notesMasterIdLst>
    <p:notesMasterId r:id="rId33"/>
  </p:notesMasterIdLst>
  <p:sldIdLst>
    <p:sldId id="256" r:id="rId4"/>
    <p:sldId id="257" r:id="rId5"/>
    <p:sldId id="258" r:id="rId6"/>
    <p:sldId id="266" r:id="rId7"/>
    <p:sldId id="267" r:id="rId8"/>
    <p:sldId id="268" r:id="rId9"/>
    <p:sldId id="271" r:id="rId10"/>
    <p:sldId id="272" r:id="rId11"/>
    <p:sldId id="274" r:id="rId12"/>
    <p:sldId id="275" r:id="rId13"/>
    <p:sldId id="276" r:id="rId14"/>
    <p:sldId id="277" r:id="rId15"/>
    <p:sldId id="281" r:id="rId16"/>
    <p:sldId id="279" r:id="rId17"/>
    <p:sldId id="280" r:id="rId18"/>
    <p:sldId id="290" r:id="rId19"/>
    <p:sldId id="282" r:id="rId20"/>
    <p:sldId id="283" r:id="rId21"/>
    <p:sldId id="285" r:id="rId22"/>
    <p:sldId id="284" r:id="rId23"/>
    <p:sldId id="286" r:id="rId24"/>
    <p:sldId id="287" r:id="rId25"/>
    <p:sldId id="288" r:id="rId26"/>
    <p:sldId id="289" r:id="rId27"/>
    <p:sldId id="273" r:id="rId28"/>
    <p:sldId id="264" r:id="rId29"/>
    <p:sldId id="260" r:id="rId30"/>
    <p:sldId id="262" r:id="rId31"/>
    <p:sldId id="263" r:id="rId32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1DF9D18F-3202-4A9F-9FFB-6D7AFD6BBA49}">
          <p14:sldIdLst>
            <p14:sldId id="256"/>
            <p14:sldId id="257"/>
          </p14:sldIdLst>
        </p14:section>
        <p14:section name="1. Javascript basics" id="{1E3CED14-1E67-4144-B8DB-42083671E1D9}">
          <p14:sldIdLst>
            <p14:sldId id="258"/>
            <p14:sldId id="266"/>
            <p14:sldId id="267"/>
            <p14:sldId id="268"/>
            <p14:sldId id="271"/>
            <p14:sldId id="272"/>
            <p14:sldId id="274"/>
            <p14:sldId id="275"/>
            <p14:sldId id="276"/>
            <p14:sldId id="277"/>
            <p14:sldId id="281"/>
            <p14:sldId id="279"/>
            <p14:sldId id="280"/>
            <p14:sldId id="29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73"/>
          </p14:sldIdLst>
        </p14:section>
        <p14:section name="3. Introduction to react.js" id="{B7C807AD-A07B-48EE-8BE2-1EF6709F0E0F}">
          <p14:sldIdLst>
            <p14:sldId id="264"/>
            <p14:sldId id="260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865" autoAdjust="0"/>
  </p:normalViewPr>
  <p:slideViewPr>
    <p:cSldViewPr snapToGrid="0">
      <p:cViewPr varScale="1">
        <p:scale>
          <a:sx n="77" d="100"/>
          <a:sy n="77" d="100"/>
        </p:scale>
        <p:origin x="46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Top</a:t>
          </a:r>
          <a:endParaRPr lang="en-US" dirty="0">
            <a:latin typeface="Amatic SC"/>
            <a:cs typeface="Amatic SC Regular"/>
          </a:endParaRP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Middle</a:t>
          </a:r>
          <a:endParaRPr lang="en-US" dirty="0">
            <a:latin typeface="Amatic SC"/>
            <a:cs typeface="Amatic SC Regular"/>
          </a:endParaRP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Amatic SC"/>
              <a:cs typeface="Amatic SC Regular"/>
            </a:rPr>
            <a:t>Base</a:t>
          </a:r>
          <a:endParaRPr lang="en-US" dirty="0">
            <a:solidFill>
              <a:srgbClr val="FFFFFF"/>
            </a:solidFill>
            <a:latin typeface="Amatic SC"/>
            <a:cs typeface="Amatic SC Regular"/>
          </a:endParaRP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7C84C86-6057-294E-A0BC-98B17418DAC6}" type="presOf" srcId="{DDC8EED2-226A-3640-A531-0987EEF4F7BC}" destId="{A83A698F-A4DB-2C42-B1CD-86D290496EE2}" srcOrd="1" destOrd="0" presId="urn:microsoft.com/office/officeart/2005/8/layout/pyramid1"/>
    <dgm:cxn modelId="{B5113782-E336-4D42-AB35-31F05744238D}" type="presOf" srcId="{B363E54C-FEEB-364C-B088-5E2C4BC8AF2D}" destId="{207C59E1-3EA9-D842-9B29-1385CAF00415}" srcOrd="1" destOrd="0" presId="urn:microsoft.com/office/officeart/2005/8/layout/pyramid1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F142A8AF-D0E8-E845-AFC7-8AF5E7F74222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04160C2E-B467-B348-AE71-715FA9F49D25}" type="presOf" srcId="{B363E54C-FEEB-364C-B088-5E2C4BC8AF2D}" destId="{3C544410-0868-8442-8659-77115A0D24C0}" srcOrd="0" destOrd="0" presId="urn:microsoft.com/office/officeart/2005/8/layout/pyramid1"/>
    <dgm:cxn modelId="{3214624E-DACC-F449-B061-EB2FF1B0CCA0}" type="presOf" srcId="{7B3B93E7-8C7B-0541-A8FF-DDEDB568B535}" destId="{B7D55DFC-77C2-7F4C-9B0D-B325A4A3007A}" srcOrd="0" destOrd="0" presId="urn:microsoft.com/office/officeart/2005/8/layout/pyramid1"/>
    <dgm:cxn modelId="{947563B1-BA0F-5249-AE50-ADBED4534D8D}" type="presOf" srcId="{D49B1888-34C6-1745-B1BC-93104A42275E}" destId="{29FB89C4-9060-B244-89CC-D981DA50B324}" srcOrd="0" destOrd="0" presId="urn:microsoft.com/office/officeart/2005/8/layout/pyramid1"/>
    <dgm:cxn modelId="{B00818B0-5536-C04F-AB64-9A4DFA20B460}" type="presOf" srcId="{D49B1888-34C6-1745-B1BC-93104A42275E}" destId="{E1EE32A0-A3F2-0042-B3D0-47747274E7E8}" srcOrd="1" destOrd="0" presId="urn:microsoft.com/office/officeart/2005/8/layout/pyramid1"/>
    <dgm:cxn modelId="{ADB17ABB-DADA-4645-AF95-E810D8A5171D}" type="presParOf" srcId="{B7D55DFC-77C2-7F4C-9B0D-B325A4A3007A}" destId="{167A67B4-67EF-1E4C-A79F-5B16BF3AE1DD}" srcOrd="0" destOrd="0" presId="urn:microsoft.com/office/officeart/2005/8/layout/pyramid1"/>
    <dgm:cxn modelId="{0CB6189F-960E-8C48-A399-5E2095128960}" type="presParOf" srcId="{167A67B4-67EF-1E4C-A79F-5B16BF3AE1DD}" destId="{2E23628B-8FFB-F740-A0B1-CBF472BA6FE5}" srcOrd="0" destOrd="0" presId="urn:microsoft.com/office/officeart/2005/8/layout/pyramid1"/>
    <dgm:cxn modelId="{BA36BADD-9D4D-494C-98D7-8DA4BD5363B6}" type="presParOf" srcId="{167A67B4-67EF-1E4C-A79F-5B16BF3AE1DD}" destId="{A83A698F-A4DB-2C42-B1CD-86D290496EE2}" srcOrd="1" destOrd="0" presId="urn:microsoft.com/office/officeart/2005/8/layout/pyramid1"/>
    <dgm:cxn modelId="{93D96099-D0F3-7E41-9AC3-41C5B890CBAA}" type="presParOf" srcId="{B7D55DFC-77C2-7F4C-9B0D-B325A4A3007A}" destId="{FF2699F3-383C-A74D-A8A0-0FF75ADCD5C4}" srcOrd="1" destOrd="0" presId="urn:microsoft.com/office/officeart/2005/8/layout/pyramid1"/>
    <dgm:cxn modelId="{62FE637E-CD12-ED47-87C6-2102E3F55CE0}" type="presParOf" srcId="{FF2699F3-383C-A74D-A8A0-0FF75ADCD5C4}" destId="{29FB89C4-9060-B244-89CC-D981DA50B324}" srcOrd="0" destOrd="0" presId="urn:microsoft.com/office/officeart/2005/8/layout/pyramid1"/>
    <dgm:cxn modelId="{FDD68FDC-7A33-4C46-9BFA-EA9116D5DE67}" type="presParOf" srcId="{FF2699F3-383C-A74D-A8A0-0FF75ADCD5C4}" destId="{E1EE32A0-A3F2-0042-B3D0-47747274E7E8}" srcOrd="1" destOrd="0" presId="urn:microsoft.com/office/officeart/2005/8/layout/pyramid1"/>
    <dgm:cxn modelId="{4559D922-90FF-B147-92A9-92EF039A3BEB}" type="presParOf" srcId="{B7D55DFC-77C2-7F4C-9B0D-B325A4A3007A}" destId="{CE337E0C-1E15-944E-9F70-6447C1011BC9}" srcOrd="2" destOrd="0" presId="urn:microsoft.com/office/officeart/2005/8/layout/pyramid1"/>
    <dgm:cxn modelId="{13C3B2D7-3355-8649-BE07-97A2D8FC5EFA}" type="presParOf" srcId="{CE337E0C-1E15-944E-9F70-6447C1011BC9}" destId="{3C544410-0868-8442-8659-77115A0D24C0}" srcOrd="0" destOrd="0" presId="urn:microsoft.com/office/officeart/2005/8/layout/pyramid1"/>
    <dgm:cxn modelId="{3282A94C-5A08-D74F-B3EF-B04D96109389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3777C-203F-4A3D-AEC1-F88161514E0F}" type="datetimeFigureOut">
              <a:rPr lang="pl-PL" smtClean="0"/>
              <a:t>2018-01-12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6A5A2-E370-494D-B8BA-41E9C85299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17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1140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5854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077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3928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3261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25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984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873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474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4306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809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Wypadałoby wspomnieć o V8 – zarówno</a:t>
            </a:r>
            <a:r>
              <a:rPr lang="pl-PL" baseline="0" dirty="0" smtClean="0"/>
              <a:t> Chrome jak i node.js korzystają z tego silnika. Implementuje specyfikację ECMAScript i kompiluje kod źródłowy skryptów do pośredniego języka maszynowego. Dba o alokacje pamięci, garbage collecting; wprowadza dodatkowe optymalizacje niemożliwe w przypadku podejścia interpretowanego.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0787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68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2105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357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their most basic, promises are a bit like event listeners except: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promise can only succeed or fail once. It cannot succeed or fail twice, neither can it switch from success to failure or vice versa.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promise has succeeded or failed and you later add a success/failure callback, the correct callback will be called, even though the event took place earlier.</a:t>
            </a:r>
          </a:p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056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/>
              <a:t>“The problem with object-oriented languages is they’ve got all this implicit environment that they carry around with them. You wanted a banana but what you got was a gorilla holding the banana and the entire jungle.” </a:t>
            </a:r>
            <a:endParaRPr lang="pl-PL" sz="1200" i="1" dirty="0" smtClean="0"/>
          </a:p>
          <a:p>
            <a:r>
              <a:rPr lang="en-US" sz="1200" dirty="0" smtClean="0"/>
              <a:t>~Joe Armstrong</a:t>
            </a:r>
            <a:endParaRPr lang="pl-PL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969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570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405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2782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JS Runtime jest jedno-threadowy, ale</a:t>
            </a:r>
            <a:r>
              <a:rPr lang="pl-PL" baseline="0" dirty="0" smtClean="0"/>
              <a:t> nie zapominajmy że przeglądarka to nie tylko Runtime.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19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816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609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10.png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8.png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3.emf"/><Relationship Id="rId5" Type="http://schemas.openxmlformats.org/officeDocument/2006/relationships/image" Target="../media/image32.emf"/><Relationship Id="rId4" Type="http://schemas.openxmlformats.org/officeDocument/2006/relationships/image" Target="../media/image8.png"/><Relationship Id="rId9" Type="http://schemas.openxmlformats.org/officeDocument/2006/relationships/image" Target="../media/image3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0" spc="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976" y="7218040"/>
            <a:ext cx="18434048" cy="5688632"/>
          </a:xfrm>
          <a:prstGeom prst="rect">
            <a:avLst/>
          </a:prstGeom>
        </p:spPr>
        <p:txBody>
          <a:bodyPr vert="horz"/>
          <a:lstStyle>
            <a:lvl1pPr>
              <a:defRPr sz="8000" spc="300">
                <a:latin typeface="Amatic SC Regular"/>
                <a:cs typeface="Amatic SC Regular"/>
              </a:defRPr>
            </a:lvl1pPr>
            <a:lvl2pPr>
              <a:defRPr spc="300">
                <a:latin typeface="Amatic SC Regular"/>
                <a:cs typeface="Amatic SC Regular"/>
              </a:defRPr>
            </a:lvl2pPr>
            <a:lvl3pPr>
              <a:defRPr spc="300">
                <a:latin typeface="Amatic SC Regular"/>
                <a:cs typeface="Amatic SC Regular"/>
              </a:defRPr>
            </a:lvl3pPr>
            <a:lvl4pPr>
              <a:defRPr spc="300">
                <a:latin typeface="Amatic SC Regular"/>
                <a:cs typeface="Amatic SC Regular"/>
              </a:defRPr>
            </a:lvl4pPr>
            <a:lvl5pPr>
              <a:defRPr spc="300"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300" y="6731000"/>
            <a:ext cx="7899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6078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71838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404984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560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913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912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511480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7511479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2840072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840071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8024649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8024648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39891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11480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2840072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8024648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6904" y="8946232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9472" y="8946232"/>
            <a:ext cx="4013200" cy="114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7312" y="8946232"/>
            <a:ext cx="4013200" cy="114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71888" y="8946232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9297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4544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4544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8326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8326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017597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17597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56826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456826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4544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8326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175975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4568264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910424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8910423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891042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0800" y="8903940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0115550" y="8874224"/>
            <a:ext cx="4013200" cy="1737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2536" y="8903940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4496256" y="8874224"/>
            <a:ext cx="4013200" cy="17373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8816736" y="8874224"/>
            <a:ext cx="4013200" cy="1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55937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288088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791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536892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1318792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1456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1318792" y="2753544"/>
            <a:ext cx="11809833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2329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7511480" y="2753544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7511480" y="6857480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5617145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68102"/>
      </p:ext>
    </p:extLst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336016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06209"/>
      </p:ext>
    </p:extLst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34101"/>
      </p:ext>
    </p:extLst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Callout 29"/>
          <p:cNvSpPr/>
          <p:nvPr userDrawn="1"/>
        </p:nvSpPr>
        <p:spPr bwMode="auto">
          <a:xfrm>
            <a:off x="16728504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Callout 27"/>
          <p:cNvSpPr/>
          <p:nvPr userDrawn="1"/>
        </p:nvSpPr>
        <p:spPr bwMode="auto">
          <a:xfrm>
            <a:off x="23989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Oval Callout 28"/>
          <p:cNvSpPr/>
          <p:nvPr userDrawn="1"/>
        </p:nvSpPr>
        <p:spPr bwMode="auto">
          <a:xfrm>
            <a:off x="95997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686944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686944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854916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854915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7075113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7075112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686944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780303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7016536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69475" y="8154144"/>
            <a:ext cx="48514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14936" y="8154144"/>
            <a:ext cx="48514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89672" y="8154144"/>
            <a:ext cx="48514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8756"/>
      </p:ext>
    </p:extLst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800" y="2393504"/>
            <a:ext cx="21602400" cy="8208912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 baseline="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9600" spc="300">
                <a:latin typeface="Sketch Gothic Light"/>
                <a:cs typeface="Sketch Gothic Light"/>
              </a:defRPr>
            </a:lvl1pPr>
          </a:lstStyle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>
              <a:defRPr sz="15000">
                <a:latin typeface="Sketch Gothic Light"/>
                <a:cs typeface="Sketch Gothic Light"/>
              </a:defRPr>
            </a:lvl1pPr>
            <a:lvl2pPr>
              <a:defRPr sz="15000">
                <a:latin typeface="Sketch Gothic Light"/>
                <a:cs typeface="Sketch Gothic Light"/>
              </a:defRPr>
            </a:lvl2pPr>
            <a:lvl3pPr>
              <a:defRPr sz="15000">
                <a:latin typeface="Sketch Gothic Light"/>
                <a:cs typeface="Sketch Gothic Light"/>
              </a:defRPr>
            </a:lvl3pPr>
            <a:lvl4pPr>
              <a:defRPr sz="15000">
                <a:latin typeface="Sketch Gothic Light"/>
                <a:cs typeface="Sketch Gothic Light"/>
              </a:defRPr>
            </a:lvl4pPr>
            <a:lvl5pPr>
              <a:defRPr sz="150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64812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 userDrawn="1"/>
        </p:nvSpPr>
        <p:spPr bwMode="auto">
          <a:xfrm>
            <a:off x="18024648" y="2825552"/>
            <a:ext cx="3744416" cy="374441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" name="Oval 47"/>
          <p:cNvSpPr/>
          <p:nvPr userDrawn="1"/>
        </p:nvSpPr>
        <p:spPr bwMode="auto">
          <a:xfrm>
            <a:off x="12840072" y="2825552"/>
            <a:ext cx="3744416" cy="374441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Oval 46"/>
          <p:cNvSpPr/>
          <p:nvPr userDrawn="1"/>
        </p:nvSpPr>
        <p:spPr bwMode="auto">
          <a:xfrm>
            <a:off x="7655496" y="2825552"/>
            <a:ext cx="3744416" cy="3744416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2542928" y="2825552"/>
            <a:ext cx="3744416" cy="374441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47500" y="4265712"/>
            <a:ext cx="8763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686945" y="3977680"/>
            <a:ext cx="3456384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799512" y="3977680"/>
            <a:ext cx="3384376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168664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2984088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75376" y="4265712"/>
            <a:ext cx="876300" cy="91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932324" y="4265712"/>
            <a:ext cx="876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3286"/>
      </p:ext>
    </p:extLst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8832" y="2537520"/>
            <a:ext cx="5334000" cy="488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0576" y="2616448"/>
            <a:ext cx="51054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36016" y="2321496"/>
            <a:ext cx="4965700" cy="454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376576" y="2321496"/>
            <a:ext cx="5092700" cy="466090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9032760" y="3329608"/>
            <a:ext cx="1944216" cy="273630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8303568" y="3941676"/>
            <a:ext cx="230425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3992200" y="3941676"/>
            <a:ext cx="158417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974976" y="3941676"/>
            <a:ext cx="266429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43928"/>
      </p:ext>
    </p:extLst>
  </p:cSld>
  <p:clrMapOvr>
    <a:masterClrMapping/>
  </p:clrMapOvr>
  <p:transition spd="med"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 userDrawn="1"/>
        </p:nvSpPr>
        <p:spPr bwMode="auto">
          <a:xfrm>
            <a:off x="4127104" y="2681536"/>
            <a:ext cx="5112568" cy="5112568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6071320" y="5921896"/>
            <a:ext cx="5112568" cy="5112568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2110880" y="5921896"/>
            <a:ext cx="5112568" cy="5112568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Oval 6"/>
          <p:cNvSpPr/>
          <p:nvPr userDrawn="1"/>
        </p:nvSpPr>
        <p:spPr>
          <a:xfrm>
            <a:off x="7501879" y="7208919"/>
            <a:ext cx="2972490" cy="27247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775176" y="36896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68694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700742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8447584" y="3689648"/>
            <a:ext cx="4824536" cy="252028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:a14="http://schemas.microsoft.com/office/drawing/2010/main" xmlns="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6521072" y="3386871"/>
            <a:ext cx="6465788" cy="45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86542"/>
      </p:ext>
    </p:extLst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 bwMode="auto">
          <a:xfrm>
            <a:off x="12624048" y="5705872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Oval 44"/>
          <p:cNvSpPr/>
          <p:nvPr userDrawn="1"/>
        </p:nvSpPr>
        <p:spPr bwMode="auto">
          <a:xfrm>
            <a:off x="4055096" y="3689648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7727504" y="3833663"/>
            <a:ext cx="4325019" cy="432501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87450" y="2608263"/>
            <a:ext cx="2781300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2363450" y="2855913"/>
            <a:ext cx="300990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4950" y="6680200"/>
            <a:ext cx="30083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207000" y="8023225"/>
            <a:ext cx="322580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831388" y="8305800"/>
            <a:ext cx="291623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3171488" y="8940800"/>
            <a:ext cx="27432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6368464" y="3905672"/>
            <a:ext cx="6552728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6347253" y="2753544"/>
            <a:ext cx="6501931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82260" y="3245923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110880" y="743406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5855296" y="887422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0441502" y="90182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3632160" y="959430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984088" y="36176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375576" y="4409728"/>
            <a:ext cx="3024336" cy="30963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6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696055" y="6497960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127104" y="4481736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55296" y="6641976"/>
            <a:ext cx="711200" cy="18669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3839072" y="6569968"/>
            <a:ext cx="1054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95175" y="8298160"/>
            <a:ext cx="981202" cy="7802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13892799" y="8948938"/>
            <a:ext cx="765312" cy="6085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35416" y="5345832"/>
            <a:ext cx="914400" cy="101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743556" y="6858000"/>
            <a:ext cx="9525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3147431" y="4399341"/>
            <a:ext cx="1081781" cy="548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13433398" y="5026424"/>
            <a:ext cx="781511" cy="62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50134"/>
      </p:ext>
    </p:extLst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287344" y="3761656"/>
            <a:ext cx="4000500" cy="21463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4096156" y="3761656"/>
            <a:ext cx="4000500" cy="21463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84588" y="6497960"/>
            <a:ext cx="4000500" cy="21463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75776" y="6497960"/>
            <a:ext cx="4000500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58852" y="6497960"/>
            <a:ext cx="4000500" cy="214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9200" y="6106046"/>
            <a:ext cx="21945600" cy="11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3845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1818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939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156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8903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479032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542928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74777" y="5057800"/>
            <a:ext cx="2520280" cy="108012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7367464" y="7290048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1259325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5216336" y="72180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9032760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42928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0319792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0319792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18168664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18168664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14280232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14280232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431360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6431360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50700" y="5921896"/>
            <a:ext cx="482600" cy="482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85864" y="5921896"/>
            <a:ext cx="4826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752840" y="5921896"/>
            <a:ext cx="482600" cy="482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5536" y="5921896"/>
            <a:ext cx="482600" cy="482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27104" y="5921896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58702"/>
      </p:ext>
    </p:extLst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4816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36616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47092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55204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6359352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552040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49708" y="3426916"/>
            <a:ext cx="114300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6699"/>
      </p:ext>
    </p:extLst>
  </p:cSld>
  <p:clrMapOvr>
    <a:masterClrMapping/>
  </p:clrMapOvr>
  <p:transition spd="med"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16157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2600" y="4049688"/>
            <a:ext cx="132588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4092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58992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123738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99112" y="8514184"/>
            <a:ext cx="16057784" cy="230425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15700" y="6713984"/>
            <a:ext cx="175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6142"/>
      </p:ext>
    </p:extLst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28" name="Oval 12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Oval 12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Oval 12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1" name="Group 13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32" name="Oval 13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3" name="Oval 13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4" name="Oval 13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5" name="Group 13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36" name="Oval 13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Oval 13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Oval 13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4" name="Oval 113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3" name="Oval 112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2" name="Oval 111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0680" y="2609528"/>
            <a:ext cx="7886700" cy="722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95656" y="3329608"/>
            <a:ext cx="1714500" cy="1193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354716" y="8908752"/>
            <a:ext cx="1181100" cy="11176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445625" y="5921896"/>
            <a:ext cx="749300" cy="15875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723490" y="3689648"/>
            <a:ext cx="495300" cy="3429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2825552"/>
            <a:ext cx="495300" cy="3429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4553744"/>
            <a:ext cx="495300" cy="3429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5561856"/>
            <a:ext cx="241300" cy="5207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6425952"/>
            <a:ext cx="241300" cy="5207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7290048"/>
            <a:ext cx="241300" cy="5207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8370168"/>
            <a:ext cx="457200" cy="4318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9234264"/>
            <a:ext cx="457200" cy="431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10098608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5745"/>
      </p:ext>
    </p:extLst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38" name="Oval 13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Oval 13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Oval 13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1" name="Group 14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42" name="Oval 14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Oval 14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Oval 14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46" name="Oval 1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Oval 1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Oval 1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9" name="Oval 148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0" name="Oval 149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1" name="Oval 150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8832" y="4409728"/>
            <a:ext cx="4585344" cy="458534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735616" y="8442176"/>
            <a:ext cx="2304256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8735616" y="5561856"/>
            <a:ext cx="2376264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8735616" y="2897560"/>
            <a:ext cx="2304256" cy="2448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470920" y="4985792"/>
            <a:ext cx="2952328" cy="34563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35411"/>
      </p:ext>
    </p:extLst>
  </p:cSld>
  <p:clrMapOvr>
    <a:masterClrMapping/>
  </p:clrMapOvr>
  <p:transition spd="med"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-8834336" y="10386392"/>
            <a:ext cx="5689600" cy="730250"/>
          </a:xfrm>
        </p:spPr>
        <p:txBody>
          <a:bodyPr/>
          <a:lstStyle/>
          <a:p>
            <a:r>
              <a:rPr lang="pl-PL" smtClean="0"/>
              <a:t>January 2018</a:t>
            </a:r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3" name="Date Placeholder 5"/>
          <p:cNvSpPr txBox="1">
            <a:spLocks/>
          </p:cNvSpPr>
          <p:nvPr userDrawn="1"/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b="0" i="0" kern="1200" spc="300">
                <a:solidFill>
                  <a:srgbClr val="FFFFFF"/>
                </a:solidFill>
                <a:latin typeface="Oswald Light"/>
                <a:ea typeface="ヒラギノ角ゴ ProN W3" charset="0"/>
                <a:cs typeface="Oswald Light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5B84BFC5-E693-A549-A3E0-6342BC1E5E4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3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4" name="Diagram 33"/>
          <p:cNvGraphicFramePr/>
          <p:nvPr userDrawn="1">
            <p:extLst>
              <p:ext uri="{D42A27DB-BD31-4B8C-83A1-F6EECF244321}">
                <p14:modId xmlns:p14="http://schemas.microsoft.com/office/powerpoint/2010/main" val="3663620507"/>
              </p:ext>
            </p:extLst>
          </p:nvPr>
        </p:nvGraphicFramePr>
        <p:xfrm>
          <a:off x="1246784" y="2753544"/>
          <a:ext cx="12097344" cy="806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663268"/>
      </p:ext>
    </p:extLst>
  </p:cSld>
  <p:clrMapOvr>
    <a:masterClrMapping/>
  </p:clrMapOvr>
  <p:transition spd="med"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Sketch Gothic Light"/>
                <a:cs typeface="Sketch Gothic Light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54222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2000" y="2609528"/>
            <a:ext cx="17780000" cy="889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102768" y="455374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102768" y="1009836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20832960" y="325822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0832960" y="599390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0832960" y="8730208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102768" y="7362056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5056" y="5057800"/>
            <a:ext cx="5003800" cy="207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95056" y="3905672"/>
            <a:ext cx="8432800" cy="838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23048" y="6888684"/>
            <a:ext cx="6667500" cy="679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264008" y="1241376"/>
            <a:ext cx="8699500" cy="8318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6152440" y="4841776"/>
            <a:ext cx="4597400" cy="4610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6872520" y="7650088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5429"/>
      </p:ext>
    </p:extLst>
  </p:cSld>
  <p:clrMapOvr>
    <a:masterClrMapping/>
  </p:clrMapOvr>
  <p:transition spd="med"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4" y="1385392"/>
            <a:ext cx="8940800" cy="819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9432" y="2249488"/>
            <a:ext cx="8940800" cy="8191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1000" y="4121696"/>
            <a:ext cx="8940800" cy="819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4856296" y="3905672"/>
            <a:ext cx="8064896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846807" y="2753544"/>
            <a:ext cx="8002377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207224" y="2704183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575376" y="10530408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391800" y="3257600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27304" y="3415556"/>
            <a:ext cx="1371600" cy="214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13775" y="3833664"/>
            <a:ext cx="2413000" cy="195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135216" y="8586192"/>
            <a:ext cx="161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9792"/>
      </p:ext>
    </p:extLst>
  </p:cSld>
  <p:clrMapOvr>
    <a:masterClrMapping/>
  </p:clrMapOvr>
  <p:transition spd="med"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19213" y="2393504"/>
            <a:ext cx="11736883" cy="835228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488144" y="3905672"/>
            <a:ext cx="9433048" cy="68407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489261" y="2753544"/>
            <a:ext cx="9359923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1156"/>
      </p:ext>
    </p:extLst>
  </p:cSld>
  <p:clrMapOvr>
    <a:masterClrMapping/>
  </p:clrMapOvr>
  <p:transition spd="med"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90800" y="2753544"/>
            <a:ext cx="21674408" cy="84969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14192"/>
      </p:ext>
    </p:extLst>
  </p:cSld>
  <p:clrMapOvr>
    <a:masterClrMapping/>
  </p:clrMapOvr>
  <p:transition spd="med"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265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53740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143000" indent="-1143000">
              <a:lnSpc>
                <a:spcPct val="100000"/>
              </a:lnSpc>
              <a:buSzPct val="116000"/>
              <a:buFont typeface="Amatic SC Bold"/>
              <a:buChar char="*"/>
              <a:defRPr sz="8000">
                <a:latin typeface="Amatic SC Regular"/>
                <a:cs typeface="Amatic SC Regular"/>
              </a:defRPr>
            </a:lvl1pPr>
            <a:lvl2pPr marL="1301750" indent="-857250">
              <a:lnSpc>
                <a:spcPct val="100000"/>
              </a:lnSpc>
              <a:buSzPct val="116000"/>
              <a:buFont typeface="Amatic SC Bold"/>
              <a:buChar char="*"/>
              <a:defRPr sz="7200">
                <a:latin typeface="Amatic SC Regular"/>
                <a:cs typeface="Amatic SC Regular"/>
              </a:defRPr>
            </a:lvl2pPr>
            <a:lvl3pPr marL="1619250" indent="-857250">
              <a:lnSpc>
                <a:spcPct val="100000"/>
              </a:lnSpc>
              <a:buSzPct val="116000"/>
              <a:buFont typeface="Amatic SC Bold"/>
              <a:buChar char="*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91997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371600" indent="-1371600">
              <a:lnSpc>
                <a:spcPct val="100000"/>
              </a:lnSpc>
              <a:buSzPct val="80000"/>
              <a:buFont typeface="+mj-lt"/>
              <a:buAutoNum type="arabicPeriod"/>
              <a:defRPr sz="8000">
                <a:latin typeface="Amatic SC Regular"/>
                <a:cs typeface="Amatic SC Regular"/>
              </a:defRPr>
            </a:lvl1pPr>
            <a:lvl2pPr marL="1816100" indent="-1371600">
              <a:lnSpc>
                <a:spcPct val="100000"/>
              </a:lnSpc>
              <a:buSzPct val="80000"/>
              <a:buFont typeface="+mj-lt"/>
              <a:buAutoNum type="arabicPeriod"/>
              <a:defRPr sz="7200">
                <a:latin typeface="Amatic SC Regular"/>
                <a:cs typeface="Amatic SC Regular"/>
              </a:defRPr>
            </a:lvl2pPr>
            <a:lvl3pPr marL="1905000" indent="-1143000">
              <a:lnSpc>
                <a:spcPct val="100000"/>
              </a:lnSpc>
              <a:buSzPct val="80000"/>
              <a:buFont typeface="+mj-lt"/>
              <a:buAutoNum type="arabicPeriod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Book"/>
                <a:cs typeface="Oswald Book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25662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4511452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402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44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778000"/>
            <a:ext cx="19456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ransition spd="slow">
    <p:fade thruBlk="1"/>
  </p:transition>
  <p:hf hdr="0"/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220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4032" r:id="rId2"/>
    <p:sldLayoutId id="2147484033" r:id="rId3"/>
  </p:sldLayoutIdLst>
  <p:transition spd="slow">
    <p:fade thruBlk="1"/>
  </p:transition>
  <p:hf hdr="0"/>
  <p:txStyles>
    <p:titleStyle>
      <a:lvl1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84300" y="584200"/>
            <a:ext cx="21680908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4034" r:id="rId2"/>
    <p:sldLayoutId id="2147484035" r:id="rId3"/>
    <p:sldLayoutId id="2147484036" r:id="rId4"/>
    <p:sldLayoutId id="2147484063" r:id="rId5"/>
    <p:sldLayoutId id="2147484062" r:id="rId6"/>
    <p:sldLayoutId id="2147484037" r:id="rId7"/>
    <p:sldLayoutId id="2147484038" r:id="rId8"/>
    <p:sldLayoutId id="2147483823" r:id="rId9"/>
    <p:sldLayoutId id="2147484039" r:id="rId10"/>
    <p:sldLayoutId id="2147484040" r:id="rId11"/>
    <p:sldLayoutId id="2147484041" r:id="rId12"/>
    <p:sldLayoutId id="2147484042" r:id="rId13"/>
    <p:sldLayoutId id="2147484044" r:id="rId14"/>
    <p:sldLayoutId id="2147484045" r:id="rId15"/>
    <p:sldLayoutId id="2147484048" r:id="rId16"/>
    <p:sldLayoutId id="2147484050" r:id="rId17"/>
    <p:sldLayoutId id="2147484047" r:id="rId18"/>
    <p:sldLayoutId id="2147484049" r:id="rId19"/>
    <p:sldLayoutId id="2147484051" r:id="rId20"/>
    <p:sldLayoutId id="2147484052" r:id="rId21"/>
    <p:sldLayoutId id="2147484053" r:id="rId22"/>
    <p:sldLayoutId id="2147484054" r:id="rId23"/>
    <p:sldLayoutId id="2147484056" r:id="rId24"/>
    <p:sldLayoutId id="2147484055" r:id="rId25"/>
    <p:sldLayoutId id="2147484057" r:id="rId26"/>
    <p:sldLayoutId id="2147484058" r:id="rId27"/>
    <p:sldLayoutId id="2147484059" r:id="rId28"/>
    <p:sldLayoutId id="2147484060" r:id="rId29"/>
    <p:sldLayoutId id="2147484061" r:id="rId30"/>
  </p:sldLayoutIdLst>
  <p:transition spd="med"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96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101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14605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1778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2032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228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27432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32004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36576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41148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16000" dirty="0" smtClean="0">
                <a:latin typeface="Sketch Gothic" panose="02000506040000020004" pitchFamily="50" charset="0"/>
              </a:rPr>
              <a:t>JIT Frontend Bootcamp</a:t>
            </a:r>
            <a:endParaRPr lang="pl-PL" sz="16000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Karol Kowalczuk, Łukasz Wiśniewski</a:t>
            </a:r>
          </a:p>
          <a:p>
            <a:r>
              <a:rPr lang="pl-PL" sz="5400" dirty="0" smtClean="0"/>
              <a:t>January 2018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1115713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80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91063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4" y="2774847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log(”Hello”)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33319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6432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78049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3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0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log(”World”)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5865920"/>
            <a:ext cx="1002322" cy="7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7558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Agenda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599"/>
            <a:ext cx="19494500" cy="817478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l-PL" dirty="0" smtClean="0"/>
              <a:t>Javascript basics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Development tools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Introduction to react.js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React.js – (more) advanced concepts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App state management with redux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Advanced debugging techniques and testing</a:t>
            </a:r>
            <a:r>
              <a:rPr lang="pl-PL" baseline="30000" dirty="0" smtClean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66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56851" y="10749803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5993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44802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6" y="4304281"/>
            <a:ext cx="1002322" cy="7065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log(”:)”)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6091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46007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 smtClean="0"/>
              <a:t>Since 1999</a:t>
            </a:r>
            <a:endParaRPr lang="pl-PL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 smtClean="0"/>
              <a:t>Registering callbacks for particular events (onload, onerror)</a:t>
            </a:r>
            <a:endParaRPr lang="pl-P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/>
              <a:t>Officially since 2012</a:t>
            </a:r>
            <a:endParaRPr lang="pl-PL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 smtClean="0"/>
              <a:t>Objects representing async actions result; there are three different states of Promises: fulfilled, rejected, pending </a:t>
            </a:r>
            <a:endParaRPr lang="pl-P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b="1" dirty="0" smtClean="0"/>
              <a:t>Since 2015 (Chrome v40+)</a:t>
            </a:r>
            <a:endParaRPr lang="pl-PL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 smtClean="0"/>
              <a:t>Wraps HTTP requests with a Promise; still not widely supported by browsers</a:t>
            </a:r>
            <a:endParaRPr lang="pl-P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sz="9200" b="1" dirty="0" smtClean="0">
                <a:latin typeface="Amatic SC Regular" pitchFamily="2" charset="0"/>
              </a:rPr>
              <a:t>XHR</a:t>
            </a:r>
            <a:r>
              <a:rPr lang="pl-PL" sz="9200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endParaRPr lang="pl-PL" sz="9200" b="1" dirty="0">
              <a:latin typeface="Amatic SC Regular" pitchFamily="2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rgbClr val="000000"/>
                </a:solidFill>
                <a:latin typeface="Amatic SC Regular" pitchFamily="2" charset="0"/>
              </a:rPr>
              <a:t>Promises</a:t>
            </a:r>
            <a:endParaRPr lang="pl-PL" sz="9200" b="1" dirty="0">
              <a:solidFill>
                <a:srgbClr val="000000"/>
              </a:solidFill>
              <a:latin typeface="Amatic SC Regular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chemeClr val="accent3"/>
                </a:solidFill>
                <a:latin typeface="Amatic SC Regular" pitchFamily="2" charset="0"/>
              </a:rPr>
              <a:t>Fetch API</a:t>
            </a:r>
            <a:endParaRPr lang="pl-PL" sz="9200" b="1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9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XMLHttpRequest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8263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React.js is </a:t>
            </a:r>
            <a:r>
              <a:rPr lang="pl-PL" b="1" dirty="0" smtClean="0">
                <a:solidFill>
                  <a:schemeClr val="accent1"/>
                </a:solidFill>
              </a:rPr>
              <a:t>not</a:t>
            </a:r>
            <a:r>
              <a:rPr lang="pl-PL" b="1" dirty="0" smtClean="0"/>
              <a:t> </a:t>
            </a:r>
            <a:r>
              <a:rPr lang="pl-PL" dirty="0" smtClean="0"/>
              <a:t>a framework. It is</a:t>
            </a:r>
          </a:p>
          <a:p>
            <a:r>
              <a:rPr lang="pl-PL" b="1" dirty="0" smtClean="0">
                <a:solidFill>
                  <a:schemeClr val="accent1"/>
                </a:solidFill>
              </a:rPr>
              <a:t>only </a:t>
            </a:r>
            <a:r>
              <a:rPr lang="pl-PL" dirty="0" smtClean="0"/>
              <a:t>a view library.</a:t>
            </a:r>
            <a:endParaRPr lang="pl-PL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439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controllers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digest loops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directives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view models</a:t>
            </a:r>
          </a:p>
          <a:p>
            <a:pPr>
              <a:spcBef>
                <a:spcPts val="1200"/>
              </a:spcBef>
            </a:pPr>
            <a:endParaRPr lang="pl-PL" sz="4000" dirty="0" smtClean="0">
              <a:solidFill>
                <a:schemeClr val="accent3"/>
              </a:solidFill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pl-PL" dirty="0" smtClean="0">
                <a:solidFill>
                  <a:schemeClr val="accent3"/>
                </a:solidFill>
              </a:rPr>
              <a:t>Just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  <a:r>
              <a:rPr lang="pl-PL" b="1" dirty="0" smtClean="0">
                <a:solidFill>
                  <a:schemeClr val="accent3"/>
                </a:solidFill>
              </a:rPr>
              <a:t>.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In react.js world every rendered block is a </a:t>
            </a:r>
            <a:r>
              <a:rPr lang="pl-PL" sz="5000" dirty="0" smtClean="0">
                <a:solidFill>
                  <a:schemeClr val="accent4"/>
                </a:solidFill>
              </a:rPr>
              <a:t>component</a:t>
            </a:r>
            <a:r>
              <a:rPr lang="pl-PL" sz="5000" dirty="0" smtClean="0">
                <a:solidFill>
                  <a:schemeClr val="accent3"/>
                </a:solidFill>
              </a:rPr>
              <a:t>.</a:t>
            </a:r>
            <a:endParaRPr lang="pl-PL" sz="5000" dirty="0">
              <a:solidFill>
                <a:schemeClr val="accent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27827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1200" y="4823532"/>
            <a:ext cx="9999095" cy="4608431"/>
          </a:xfrm>
        </p:spPr>
        <p:txBody>
          <a:bodyPr anchor="b"/>
          <a:lstStyle/>
          <a:p>
            <a:r>
              <a:rPr lang="pl-PL" b="1" dirty="0" smtClean="0">
                <a:solidFill>
                  <a:schemeClr val="accent1"/>
                </a:solidFill>
              </a:rPr>
              <a:t>JSX</a:t>
            </a:r>
          </a:p>
          <a:p>
            <a:r>
              <a:rPr lang="pl-PL" sz="8000" dirty="0" smtClean="0"/>
              <a:t>xml-like syntax extension for EcmaScript</a:t>
            </a:r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3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0" y="3941454"/>
            <a:ext cx="11268075" cy="3228975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229" y="6182203"/>
            <a:ext cx="3678655" cy="25931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1064943">
            <a:off x="16924377" y="8517130"/>
            <a:ext cx="48893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b="1" dirty="0" smtClean="0">
                <a:solidFill>
                  <a:schemeClr val="accent1"/>
                </a:solidFill>
                <a:latin typeface="Amatic SC Regular" pitchFamily="2" charset="0"/>
              </a:rPr>
              <a:t>HTML!</a:t>
            </a:r>
            <a:r>
              <a:rPr lang="pl-PL" sz="14000" b="1" dirty="0" smtClean="0">
                <a:solidFill>
                  <a:schemeClr val="accent1"/>
                </a:solidFill>
                <a:latin typeface="Amatic SC" pitchFamily="2" charset="0"/>
              </a:rPr>
              <a:t>?</a:t>
            </a:r>
            <a:endParaRPr lang="pl-PL" sz="14000" b="1" dirty="0">
              <a:solidFill>
                <a:schemeClr val="accent1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874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 marL="0" lvl="0" indent="0" algn="ctr">
              <a:spcBef>
                <a:spcPts val="1200"/>
              </a:spcBef>
              <a:buNone/>
            </a:pPr>
            <a:r>
              <a:rPr lang="pl-PL" dirty="0" smtClean="0"/>
              <a:t>Separation of </a:t>
            </a:r>
            <a:r>
              <a:rPr lang="pl-PL" strike="sngStrike" dirty="0" smtClean="0"/>
              <a:t>concerns</a:t>
            </a:r>
            <a:r>
              <a:rPr lang="pl-PL" dirty="0" smtClean="0"/>
              <a:t>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</a:p>
          <a:p>
            <a:pPr marL="0" lv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(only) if they are designed and built as self-contained entities.</a:t>
            </a:r>
          </a:p>
          <a:p>
            <a:pPr marL="0" lvl="0" indent="0" algn="ctr">
              <a:spcBef>
                <a:spcPts val="1200"/>
              </a:spcBef>
              <a:buNone/>
            </a:pPr>
            <a:endParaRPr lang="pl-PL" sz="5000" dirty="0" smtClean="0">
              <a:solidFill>
                <a:schemeClr val="accent3"/>
              </a:solidFill>
            </a:endParaRP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Composability and flexibility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Reusability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Maintainability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Ability to be tested independently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4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022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JavaScript is a </a:t>
            </a:r>
            <a:r>
              <a:rPr lang="pl-PL" b="1" dirty="0" smtClean="0">
                <a:solidFill>
                  <a:schemeClr val="accent1"/>
                </a:solidFill>
              </a:rPr>
              <a:t>single-threaded scripting </a:t>
            </a:r>
            <a:r>
              <a:rPr lang="pl-PL" dirty="0" smtClean="0"/>
              <a:t>programming language.</a:t>
            </a:r>
            <a:endParaRPr lang="pl-PL" sz="6000" dirty="0" smtClean="0"/>
          </a:p>
          <a:p>
            <a:endParaRPr lang="pl-PL" sz="5000" dirty="0"/>
          </a:p>
          <a:p>
            <a:r>
              <a:rPr lang="pl-PL" sz="6500" dirty="0" smtClean="0">
                <a:solidFill>
                  <a:schemeClr val="accent1"/>
                </a:solidFill>
              </a:rPr>
              <a:t>OOP</a:t>
            </a:r>
            <a:r>
              <a:rPr lang="pl-PL" sz="6500" dirty="0" smtClean="0"/>
              <a:t>?</a:t>
            </a:r>
            <a:r>
              <a:rPr lang="pl-PL" sz="6500" b="1" dirty="0" smtClean="0"/>
              <a:t> </a:t>
            </a:r>
            <a:r>
              <a:rPr lang="pl-PL" sz="6500" dirty="0" smtClean="0">
                <a:solidFill>
                  <a:schemeClr val="accent1"/>
                </a:solidFill>
              </a:rPr>
              <a:t>Functional programming</a:t>
            </a:r>
            <a:r>
              <a:rPr lang="pl-PL" sz="6500" dirty="0" smtClean="0"/>
              <a:t>?</a:t>
            </a:r>
          </a:p>
          <a:p>
            <a:r>
              <a:rPr lang="pl-PL" sz="6500" dirty="0" smtClean="0"/>
              <a:t>Why not </a:t>
            </a:r>
            <a:r>
              <a:rPr lang="pl-PL" sz="6500" u="sng" dirty="0" smtClean="0"/>
              <a:t>both</a:t>
            </a:r>
            <a:r>
              <a:rPr lang="pl-PL" sz="6500" dirty="0" smtClean="0"/>
              <a:t>?!</a:t>
            </a:r>
            <a:endParaRPr lang="pl-PL" sz="6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71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Web</a:t>
            </a:r>
            <a:endParaRPr lang="pl-P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Non-web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5200" dirty="0" smtClean="0">
                <a:latin typeface="+mn-lt"/>
              </a:rPr>
              <a:t>Both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client-</a:t>
            </a:r>
            <a:r>
              <a:rPr lang="pl-PL" sz="5200" dirty="0" smtClean="0">
                <a:latin typeface="+mn-lt"/>
              </a:rPr>
              <a:t> (</a:t>
            </a:r>
            <a:r>
              <a:rPr lang="pl-PL" sz="5200" strike="sngStrike" dirty="0" smtClean="0">
                <a:latin typeface="+mn-lt"/>
              </a:rPr>
              <a:t>interpreted</a:t>
            </a:r>
            <a:r>
              <a:rPr lang="pl-PL" sz="5200" dirty="0" smtClean="0">
                <a:latin typeface="+mn-lt"/>
              </a:rPr>
              <a:t> compiled by browsers to CLR nowadays) and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server-side</a:t>
            </a:r>
            <a:r>
              <a:rPr lang="pl-PL" sz="5200" dirty="0" smtClean="0">
                <a:latin typeface="+mn-lt"/>
              </a:rPr>
              <a:t> (executed by node.js environment)</a:t>
            </a:r>
            <a:endParaRPr lang="pl-PL" sz="52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Embedded scripting language (e.g. browsers extensions)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General purpose scripting language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Used as an application platform</a:t>
            </a:r>
            <a:endParaRPr lang="pl-PL" sz="52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5000" dirty="0" smtClean="0">
                <a:latin typeface="Sketch Gothic" panose="02000506040000020004" pitchFamily="50" charset="0"/>
              </a:rPr>
              <a:t>Execution Environments</a:t>
            </a:r>
            <a:endParaRPr lang="pl-PL" sz="15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2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327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OLOO</a:t>
            </a:r>
            <a:r>
              <a:rPr lang="pl-PL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 („can do”)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3"/>
                </a:solidFill>
                <a:latin typeface="Amatic SC Regular" pitchFamily="2" charset="0"/>
              </a:rPr>
              <a:t>Inheritance („is a”)</a:t>
            </a:r>
            <a:endParaRPr lang="pl-PL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Creating objects directly from other objects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Behaviour delegation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Composability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Extending objects dynamically</a:t>
            </a:r>
            <a:endParaRPr lang="pl-PL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Tightly couples base class with inherited ones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Must know the desired properties of inherited object before instantiation</a:t>
            </a:r>
          </a:p>
          <a:p>
            <a:endParaRPr lang="pl-PL" dirty="0">
              <a:latin typeface="+mn-lt"/>
            </a:endParaRPr>
          </a:p>
          <a:p>
            <a:endParaRPr lang="pl-PL" dirty="0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3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objects-linked-to-other-objects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5483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9840" y="4823532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Behaviour delegation</a:t>
            </a:r>
          </a:p>
          <a:p>
            <a:r>
              <a:rPr lang="pl-PL" sz="8000" dirty="0" smtClean="0"/>
              <a:t>Include a utility method if needed</a:t>
            </a:r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756" y="3241547"/>
            <a:ext cx="9291436" cy="777240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13580755" y="11150124"/>
            <a:ext cx="9291437" cy="653712"/>
          </a:xfrm>
          <a:prstGeom prst="rect">
            <a:avLst/>
          </a:prstGeom>
        </p:spPr>
        <p:txBody>
          <a:bodyPr vert="horz" anchor="b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sz="4000" kern="0" dirty="0" smtClean="0">
                <a:solidFill>
                  <a:schemeClr val="accent3"/>
                </a:solidFill>
              </a:rPr>
              <a:t>Credits to: Kyle Simpson</a:t>
            </a:r>
            <a:endParaRPr lang="pl-PL" sz="4000" kern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141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Pure functions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shared state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4600" dirty="0" smtClean="0">
                <a:latin typeface="+mn-lt"/>
              </a:rPr>
              <a:t>Given the same input always gives </a:t>
            </a:r>
            <a:r>
              <a:rPr lang="pl-PL" sz="4600" u="sng" dirty="0" smtClean="0">
                <a:latin typeface="+mn-lt"/>
              </a:rPr>
              <a:t>the same </a:t>
            </a:r>
            <a:r>
              <a:rPr lang="pl-PL" sz="4600" dirty="0" smtClean="0">
                <a:latin typeface="+mn-lt"/>
              </a:rPr>
              <a:t>output; makes composition easy as pie</a:t>
            </a:r>
            <a:endParaRPr lang="pl-PL" sz="46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pl-PL" sz="4600" dirty="0" smtClean="0">
                <a:latin typeface="+mn-lt"/>
              </a:rPr>
              <a:t>Do not pass the properties of the object between scopes</a:t>
            </a:r>
            <a:endParaRPr lang="pl-PL" sz="46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3000" dirty="0" smtClean="0">
                <a:latin typeface="Sketch Gothic" panose="02000506040000020004" pitchFamily="50" charset="0"/>
              </a:rPr>
              <a:t>Functional programming</a:t>
            </a:r>
            <a:endParaRPr lang="pl-PL" sz="13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state mutations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side effects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sz="4600" dirty="0" smtClean="0"/>
              <a:t>Allows to track the transfomations and do </a:t>
            </a:r>
            <a:r>
              <a:rPr lang="pl-PL" sz="4600" i="1" dirty="0" smtClean="0"/>
              <a:t>time-traveling</a:t>
            </a:r>
            <a:endParaRPr lang="pl-PL" sz="46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sz="4600" dirty="0" smtClean="0"/>
              <a:t>Just be deterministic</a:t>
            </a:r>
            <a:endParaRPr lang="pl-PL" sz="4600" dirty="0"/>
          </a:p>
        </p:txBody>
      </p:sp>
      <p:sp>
        <p:nvSpPr>
          <p:cNvPr id="19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5312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6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idx="1"/>
          </p:nvPr>
        </p:nvSpPr>
        <p:spPr>
          <a:xfrm>
            <a:off x="2549040" y="2850704"/>
            <a:ext cx="20615760" cy="2215072"/>
          </a:xfrm>
        </p:spPr>
        <p:txBody>
          <a:bodyPr anchor="t"/>
          <a:lstStyle/>
          <a:p>
            <a:pPr algn="l"/>
            <a:r>
              <a:rPr lang="pl-PL" sz="13000" dirty="0" smtClean="0">
                <a:latin typeface="Sketch Gothic" panose="02000506040000020004" pitchFamily="50" charset="0"/>
              </a:rPr>
              <a:t>Asynchronous calls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981">
            <a:off x="3455617" y="5883312"/>
            <a:ext cx="9708018" cy="5463039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6647">
            <a:off x="9934259" y="7552306"/>
            <a:ext cx="4515480" cy="1162212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6603">
            <a:off x="14673138" y="7428177"/>
            <a:ext cx="3600828" cy="253828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21064943">
            <a:off x="17619791" y="7267385"/>
            <a:ext cx="4889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dirty="0" smtClean="0">
                <a:solidFill>
                  <a:schemeClr val="accent3"/>
                </a:solidFill>
                <a:latin typeface="Amatic SC Regular" pitchFamily="2" charset="0"/>
              </a:rPr>
              <a:t>Wait, what?</a:t>
            </a:r>
            <a:endParaRPr lang="pl-PL" sz="14000" dirty="0">
              <a:solidFill>
                <a:schemeClr val="accent3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095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3000" dirty="0" smtClean="0"/>
              <a:t>one thread == one stack == one thing at a time</a:t>
            </a:r>
          </a:p>
          <a:p>
            <a:r>
              <a:rPr lang="pl-PL" sz="6600" dirty="0" smtClean="0"/>
              <a:t>except not really.</a:t>
            </a:r>
            <a:endParaRPr lang="pl-PL" sz="66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7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776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lkDust_ExtraDustyBlac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Extra Dusty Chalkboar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EC0E"/>
      </a:accent1>
      <a:accent2>
        <a:srgbClr val="D11766"/>
      </a:accent2>
      <a:accent3>
        <a:srgbClr val="FFFFFF"/>
      </a:accent3>
      <a:accent4>
        <a:srgbClr val="F0AA1F"/>
      </a:accent4>
      <a:accent5>
        <a:srgbClr val="4CBAB1"/>
      </a:accent5>
      <a:accent6>
        <a:srgbClr val="0F89BE"/>
      </a:accent6>
      <a:hlink>
        <a:srgbClr val="D11766"/>
      </a:hlink>
      <a:folHlink>
        <a:srgbClr val="FFFFFF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ChalkDust_ExtraDustyBlack</Template>
  <TotalTime>413</TotalTime>
  <Words>1295</Words>
  <Application>Microsoft Office PowerPoint</Application>
  <PresentationFormat>Custom</PresentationFormat>
  <Paragraphs>455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5" baseType="lpstr">
      <vt:lpstr>Amatic SC</vt:lpstr>
      <vt:lpstr>Amatic SC Bold</vt:lpstr>
      <vt:lpstr>Amatic SC Regular</vt:lpstr>
      <vt:lpstr>Calibri</vt:lpstr>
      <vt:lpstr>Gill Sans</vt:lpstr>
      <vt:lpstr>Lucida Grande</vt:lpstr>
      <vt:lpstr>Novecento wide Book</vt:lpstr>
      <vt:lpstr>Oswald Book</vt:lpstr>
      <vt:lpstr>Oswald Light</vt:lpstr>
      <vt:lpstr>Sketch Gothic</vt:lpstr>
      <vt:lpstr>Sketch Gothic Light</vt:lpstr>
      <vt:lpstr>ヒラギノ角ゴ ProN W3</vt:lpstr>
      <vt:lpstr>ヒラギノ角ゴ ProN W6</vt:lpstr>
      <vt:lpstr>ChalkDust_ExtraDustyBlack</vt:lpstr>
      <vt:lpstr>No Heading Pages</vt:lpstr>
      <vt:lpstr>Heading Bar Pages</vt:lpstr>
      <vt:lpstr>JIT Frontend Bootcamp</vt:lpstr>
      <vt:lpstr>Agenda</vt:lpstr>
      <vt:lpstr>JavaScript basics</vt:lpstr>
      <vt:lpstr>PowerPoint Presentation</vt:lpstr>
      <vt:lpstr>PowerPoint Presentation</vt:lpstr>
      <vt:lpstr>JavaScript basics</vt:lpstr>
      <vt:lpstr>PowerPoint Presentation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PowerPoint Presentation</vt:lpstr>
      <vt:lpstr>Introduction to react.js</vt:lpstr>
      <vt:lpstr>PowerPoint Presentation</vt:lpstr>
      <vt:lpstr>Introduction to react.js</vt:lpstr>
      <vt:lpstr>PowerPoint Presentation</vt:lpstr>
    </vt:vector>
  </TitlesOfParts>
  <Company>Unknown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JIT Frontend Bootcamp</dc:title>
  <dc:creator>user</dc:creator>
  <cp:lastModifiedBy>user</cp:lastModifiedBy>
  <cp:revision>34</cp:revision>
  <dcterms:created xsi:type="dcterms:W3CDTF">2018-01-10T19:05:31Z</dcterms:created>
  <dcterms:modified xsi:type="dcterms:W3CDTF">2018-01-12T10:07:56Z</dcterms:modified>
</cp:coreProperties>
</file>